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2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23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65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438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606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745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61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00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364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302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19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B500E-F5E3-4A24-8469-04E2638F213E}" type="datetimeFigureOut">
              <a:rPr lang="ru-RU" smtClean="0"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F982D-7655-4DB6-9E70-45C2A3E22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278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51779" y="2001838"/>
            <a:ext cx="66678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грамотность. 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Подходы оценки.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635931" y="4245429"/>
            <a:ext cx="3801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Выступление подготовила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Байдакова</a:t>
            </a:r>
            <a:r>
              <a:rPr lang="ru-RU" dirty="0" smtClean="0">
                <a:solidFill>
                  <a:srgbClr val="002060"/>
                </a:solidFill>
              </a:rPr>
              <a:t> Людмила Георгиевна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Учитель биологии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МБОУ «Советская ООШ»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540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66205" y="832307"/>
            <a:ext cx="1082910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ПОЗНАВАТЕЛЬНЫЕ УРОВНИ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Трудность любого задания – это сочетание его собственной интеллектуальной сложности (т.е. сложности требуемых мыслительных процедур) и объема знаний и умений, необходимых для выполнения задания. Выделяются следующие познавательные уровни: 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Низкий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Выполнять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одношаговую процедуру, например, распознавать факты, термины, принципы или понятия, или найти единственную точку, содержащую информацию, на графике или в таблице. </a:t>
            </a: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Средний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Использовать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применять понятийное знание для описания или объяснения явлений, выбирать соответствующие процедуры, предполагающие два шага или более, интерпретировать или использовать простые наборы данных в виде таблиц или графиков.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Высокий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Анализировать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сложную информацию или данные, обобщать или оценивать доказательства, обосновывать, формулировать выводы, учитывая разные источники информации, разрабатывать план или последовательность шагов, ведущих к решению проблемы. </a:t>
            </a:r>
          </a:p>
        </p:txBody>
      </p:sp>
    </p:spTree>
    <p:extLst>
      <p:ext uri="{BB962C8B-B14F-4D97-AF65-F5344CB8AC3E}">
        <p14:creationId xmlns:p14="http://schemas.microsoft.com/office/powerpoint/2010/main" val="2575393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66799" y="878988"/>
            <a:ext cx="94879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Задания, развивающие естественнонаучную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грамотность.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70" y="1716481"/>
            <a:ext cx="5838431" cy="44782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2682" y="2720308"/>
            <a:ext cx="5418576" cy="341067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584602" y="1362056"/>
            <a:ext cx="54985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Комплексное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задание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«Экстремальные профессии»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Прочитайте текст и выполните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задания.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860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4137" y="1359961"/>
            <a:ext cx="4831694" cy="27675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28454" y="822271"/>
            <a:ext cx="6523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 1. «Экстремальные профессии».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48472" y="474507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		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098646"/>
              </p:ext>
            </p:extLst>
          </p:nvPr>
        </p:nvGraphicFramePr>
        <p:xfrm>
          <a:off x="136169" y="1299883"/>
          <a:ext cx="6970017" cy="50773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4691">
                  <a:extLst>
                    <a:ext uri="{9D8B030D-6E8A-4147-A177-3AD203B41FA5}">
                      <a16:colId xmlns:a16="http://schemas.microsoft.com/office/drawing/2014/main" val="3219660409"/>
                    </a:ext>
                  </a:extLst>
                </a:gridCol>
                <a:gridCol w="4395326">
                  <a:extLst>
                    <a:ext uri="{9D8B030D-6E8A-4147-A177-3AD203B41FA5}">
                      <a16:colId xmlns:a16="http://schemas.microsoft.com/office/drawing/2014/main" val="4273083665"/>
                    </a:ext>
                  </a:extLst>
                </a:gridCol>
              </a:tblGrid>
              <a:tr h="43556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задания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3747860"/>
                  </a:ext>
                </a:extLst>
              </a:tr>
              <a:tr h="4355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вопроса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66806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Компетенция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Научное объяснение явлений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92228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Знание – система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Содержательная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область оценки: живые системы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9256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Контекст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Личный 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6904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Когнитивный уровень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1220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 вопроса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выбором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нескольких вариантов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40512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 проверки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 применять соответствующие естественно-научные знания для объяснения явления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624384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652696"/>
              </p:ext>
            </p:extLst>
          </p:nvPr>
        </p:nvGraphicFramePr>
        <p:xfrm>
          <a:off x="7394705" y="4418320"/>
          <a:ext cx="4661126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8141">
                  <a:extLst>
                    <a:ext uri="{9D8B030D-6E8A-4147-A177-3AD203B41FA5}">
                      <a16:colId xmlns:a16="http://schemas.microsoft.com/office/drawing/2014/main" val="2623214919"/>
                    </a:ext>
                  </a:extLst>
                </a:gridCol>
                <a:gridCol w="3982985">
                  <a:extLst>
                    <a:ext uri="{9D8B030D-6E8A-4147-A177-3AD203B41FA5}">
                      <a16:colId xmlns:a16="http://schemas.microsoft.com/office/drawing/2014/main" val="67165390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1600" dirty="0" smtClean="0"/>
                        <a:t> Система</a:t>
                      </a:r>
                      <a:r>
                        <a:rPr lang="ru-RU" sz="1600" baseline="0" dirty="0" smtClean="0"/>
                        <a:t> оценивания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1131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Балл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Содержание критерия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6406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Выбрано: Б, Г, Д 	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2018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Выбраны только два изменения из этого списка. Другие изменения не выбраны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495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624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043" y="1544958"/>
            <a:ext cx="4882037" cy="16193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73196" y="897376"/>
            <a:ext cx="6523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Задание 2. «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Экстремальные профессии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». 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407725"/>
              </p:ext>
            </p:extLst>
          </p:nvPr>
        </p:nvGraphicFramePr>
        <p:xfrm>
          <a:off x="157066" y="1645583"/>
          <a:ext cx="6970017" cy="41107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4691">
                  <a:extLst>
                    <a:ext uri="{9D8B030D-6E8A-4147-A177-3AD203B41FA5}">
                      <a16:colId xmlns:a16="http://schemas.microsoft.com/office/drawing/2014/main" val="650972315"/>
                    </a:ext>
                  </a:extLst>
                </a:gridCol>
                <a:gridCol w="4395326">
                  <a:extLst>
                    <a:ext uri="{9D8B030D-6E8A-4147-A177-3AD203B41FA5}">
                      <a16:colId xmlns:a16="http://schemas.microsoft.com/office/drawing/2014/main" val="1711474820"/>
                    </a:ext>
                  </a:extLst>
                </a:gridCol>
              </a:tblGrid>
              <a:tr h="43556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задания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5148506"/>
                  </a:ext>
                </a:extLst>
              </a:tr>
              <a:tr h="4355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вопроса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4209635"/>
                  </a:ext>
                </a:extLst>
              </a:tr>
              <a:tr h="435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Компетенция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Научное объяснение явлений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2777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Знание – система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Живые системы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271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Контекст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Личный 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89393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Когнитивный уровень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098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 вопроса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открытым ответом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5669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 проверки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 применять соответствующие естественно-научные знания для объяснения явления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3269729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122723" y="320285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654339"/>
              </p:ext>
            </p:extLst>
          </p:nvPr>
        </p:nvGraphicFramePr>
        <p:xfrm>
          <a:off x="7188043" y="3056301"/>
          <a:ext cx="4942997" cy="263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694">
                  <a:extLst>
                    <a:ext uri="{9D8B030D-6E8A-4147-A177-3AD203B41FA5}">
                      <a16:colId xmlns:a16="http://schemas.microsoft.com/office/drawing/2014/main" val="1979895674"/>
                    </a:ext>
                  </a:extLst>
                </a:gridCol>
                <a:gridCol w="4219303">
                  <a:extLst>
                    <a:ext uri="{9D8B030D-6E8A-4147-A177-3AD203B41FA5}">
                      <a16:colId xmlns:a16="http://schemas.microsoft.com/office/drawing/2014/main" val="133771929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1600" dirty="0" smtClean="0"/>
                        <a:t> Система</a:t>
                      </a:r>
                      <a:r>
                        <a:rPr lang="ru-RU" sz="1600" baseline="0" dirty="0" smtClean="0"/>
                        <a:t> оценивания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261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Балл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Содержание критерия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816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ответе описана гипервентиляция легких как чрезмерно учащенное дыхание. Цель такой процедуры заключается в освобождении крови от углекислого газа и обогащении кислородом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7789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ответе говорится только об учащенном дыхании без определения цели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2665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83844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161" y="1401884"/>
            <a:ext cx="5003839" cy="31670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24000" y="937697"/>
            <a:ext cx="6523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Задание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3.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«Экстремальные профессии».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8160" y="4568959"/>
            <a:ext cx="5003839" cy="1925228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997377"/>
              </p:ext>
            </p:extLst>
          </p:nvPr>
        </p:nvGraphicFramePr>
        <p:xfrm>
          <a:off x="177376" y="1401884"/>
          <a:ext cx="6970017" cy="33948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4691">
                  <a:extLst>
                    <a:ext uri="{9D8B030D-6E8A-4147-A177-3AD203B41FA5}">
                      <a16:colId xmlns:a16="http://schemas.microsoft.com/office/drawing/2014/main" val="650972315"/>
                    </a:ext>
                  </a:extLst>
                </a:gridCol>
                <a:gridCol w="4395326">
                  <a:extLst>
                    <a:ext uri="{9D8B030D-6E8A-4147-A177-3AD203B41FA5}">
                      <a16:colId xmlns:a16="http://schemas.microsoft.com/office/drawing/2014/main" val="1711474820"/>
                    </a:ext>
                  </a:extLst>
                </a:gridCol>
              </a:tblGrid>
              <a:tr h="43556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задания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5148506"/>
                  </a:ext>
                </a:extLst>
              </a:tr>
              <a:tr h="4355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вопроса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4209635"/>
                  </a:ext>
                </a:extLst>
              </a:tr>
              <a:tr h="435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Компетенция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Применение естественно-научных методов исследования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2777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Знание – система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Живые системы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271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Контекст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Личный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89393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Когнитивный уровень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098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 вопроса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выбором одного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правильного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5669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 проверки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умение распознавать и формулировать цель данного исследования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3269729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676365"/>
              </p:ext>
            </p:extLst>
          </p:nvPr>
        </p:nvGraphicFramePr>
        <p:xfrm>
          <a:off x="109071" y="4866405"/>
          <a:ext cx="697001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0466">
                  <a:extLst>
                    <a:ext uri="{9D8B030D-6E8A-4147-A177-3AD203B41FA5}">
                      <a16:colId xmlns:a16="http://schemas.microsoft.com/office/drawing/2014/main" val="1709220744"/>
                    </a:ext>
                  </a:extLst>
                </a:gridCol>
                <a:gridCol w="5949552">
                  <a:extLst>
                    <a:ext uri="{9D8B030D-6E8A-4147-A177-3AD203B41FA5}">
                      <a16:colId xmlns:a16="http://schemas.microsoft.com/office/drawing/2014/main" val="143460578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1600" dirty="0" smtClean="0"/>
                        <a:t> Система</a:t>
                      </a:r>
                      <a:r>
                        <a:rPr lang="ru-RU" sz="1600" baseline="0" dirty="0" smtClean="0"/>
                        <a:t> оценивания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5754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критерия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4533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Выбрано: В (повышение содержания эритроцитов в крови)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1634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ответы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632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542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33230" y="937697"/>
            <a:ext cx="6523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Задание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4.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«Экстремальные профессии». 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794653"/>
              </p:ext>
            </p:extLst>
          </p:nvPr>
        </p:nvGraphicFramePr>
        <p:xfrm>
          <a:off x="171995" y="1460917"/>
          <a:ext cx="6970017" cy="3344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4691">
                  <a:extLst>
                    <a:ext uri="{9D8B030D-6E8A-4147-A177-3AD203B41FA5}">
                      <a16:colId xmlns:a16="http://schemas.microsoft.com/office/drawing/2014/main" val="3379309672"/>
                    </a:ext>
                  </a:extLst>
                </a:gridCol>
                <a:gridCol w="4395326">
                  <a:extLst>
                    <a:ext uri="{9D8B030D-6E8A-4147-A177-3AD203B41FA5}">
                      <a16:colId xmlns:a16="http://schemas.microsoft.com/office/drawing/2014/main" val="1125515450"/>
                    </a:ext>
                  </a:extLst>
                </a:gridCol>
              </a:tblGrid>
              <a:tr h="43556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задания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9567800"/>
                  </a:ext>
                </a:extLst>
              </a:tr>
              <a:tr h="4355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вопроса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457409"/>
                  </a:ext>
                </a:extLst>
              </a:tr>
              <a:tr h="435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Компетенция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применение естественно-научных методов исследования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53461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Знание – система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Физические  системы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4037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Контекст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Личный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3994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Когнитивный уровень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9107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 вопроса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открытым ответом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52694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 проверки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Умение предлагать или оценивать способ научного исследования данного вопроса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9151524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242" y="1460917"/>
            <a:ext cx="3798376" cy="2669773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699686"/>
              </p:ext>
            </p:extLst>
          </p:nvPr>
        </p:nvGraphicFramePr>
        <p:xfrm>
          <a:off x="288081" y="4897328"/>
          <a:ext cx="11615837" cy="189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106">
                  <a:extLst>
                    <a:ext uri="{9D8B030D-6E8A-4147-A177-3AD203B41FA5}">
                      <a16:colId xmlns:a16="http://schemas.microsoft.com/office/drawing/2014/main" val="2121765204"/>
                    </a:ext>
                  </a:extLst>
                </a:gridCol>
                <a:gridCol w="10750731">
                  <a:extLst>
                    <a:ext uri="{9D8B030D-6E8A-4147-A177-3AD203B41FA5}">
                      <a16:colId xmlns:a16="http://schemas.microsoft.com/office/drawing/2014/main" val="222788939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1600" dirty="0" smtClean="0"/>
                        <a:t> Система</a:t>
                      </a:r>
                      <a:r>
                        <a:rPr lang="ru-RU" sz="1600" baseline="0" dirty="0" smtClean="0"/>
                        <a:t> оценивания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728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критерия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588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Говорится, что в обоих случаях из-за резкого уменьшения давления происходит бурное выделение газа из жидкости в виде пузырьков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3013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Говорится только, что и там, и там (в крови и воде) выделяются пузырьки газа. Не указывается, что это происходит из-за резкого уменьшения давления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289344"/>
                  </a:ext>
                </a:extLst>
              </a:tr>
            </a:tbl>
          </a:graphicData>
        </a:graphic>
      </p:graphicFrame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093" y="4153205"/>
            <a:ext cx="3819525" cy="86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2041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26363" y="1030288"/>
            <a:ext cx="6523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Задание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5.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«Экстремальные профессии». 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714311"/>
              </p:ext>
            </p:extLst>
          </p:nvPr>
        </p:nvGraphicFramePr>
        <p:xfrm>
          <a:off x="173612" y="1645583"/>
          <a:ext cx="6970017" cy="3710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4691">
                  <a:extLst>
                    <a:ext uri="{9D8B030D-6E8A-4147-A177-3AD203B41FA5}">
                      <a16:colId xmlns:a16="http://schemas.microsoft.com/office/drawing/2014/main" val="3379309672"/>
                    </a:ext>
                  </a:extLst>
                </a:gridCol>
                <a:gridCol w="4395326">
                  <a:extLst>
                    <a:ext uri="{9D8B030D-6E8A-4147-A177-3AD203B41FA5}">
                      <a16:colId xmlns:a16="http://schemas.microsoft.com/office/drawing/2014/main" val="1125515450"/>
                    </a:ext>
                  </a:extLst>
                </a:gridCol>
              </a:tblGrid>
              <a:tr h="43556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 задания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9567800"/>
                  </a:ext>
                </a:extLst>
              </a:tr>
              <a:tr h="4355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вопроса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457409"/>
                  </a:ext>
                </a:extLst>
              </a:tr>
              <a:tr h="435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Компетенция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интерпретация данных и использование научных доказательств для получения выводов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53461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Знание – система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Живые системы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4037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Контекст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Личный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3994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Когнитивный уровень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9107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 вопроса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выбором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нескольких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вариантов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52694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 проверки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умение анализировать, интерпретировать данные и делать соответствующие выводы.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9151524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629" y="1642272"/>
            <a:ext cx="4746170" cy="3398193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866979"/>
              </p:ext>
            </p:extLst>
          </p:nvPr>
        </p:nvGraphicFramePr>
        <p:xfrm>
          <a:off x="176771" y="5340013"/>
          <a:ext cx="9339943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0709">
                  <a:extLst>
                    <a:ext uri="{9D8B030D-6E8A-4147-A177-3AD203B41FA5}">
                      <a16:colId xmlns:a16="http://schemas.microsoft.com/office/drawing/2014/main" val="3214719739"/>
                    </a:ext>
                  </a:extLst>
                </a:gridCol>
                <a:gridCol w="8569234">
                  <a:extLst>
                    <a:ext uri="{9D8B030D-6E8A-4147-A177-3AD203B41FA5}">
                      <a16:colId xmlns:a16="http://schemas.microsoft.com/office/drawing/2014/main" val="246662620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1600" dirty="0" smtClean="0"/>
                        <a:t> Система</a:t>
                      </a:r>
                      <a:r>
                        <a:rPr lang="ru-RU" sz="1600" baseline="0" dirty="0" smtClean="0"/>
                        <a:t> оценивания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068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Балл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Содержание критерия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322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Выбрано: Б, Г, Д 	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339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Выбраны только два изменения из этого списка. Другие изменения не выбраны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366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526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01783" y="1936284"/>
            <a:ext cx="984939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 описанная в задании ситуация представляет собой не знакомый учащимся материал, и именно на </a:t>
            </a:r>
            <a:r>
              <a:rPr lang="ru-RU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</a:t>
            </a:r>
            <a:r>
              <a:rPr lang="ru-RU" sz="2400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новом </a:t>
            </a:r>
            <a:r>
              <a:rPr lang="ru-RU" sz="24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предлагается продемонстрировать свои знания и умения. Это можно считать типичными условиями для демонстрации естественнонаучной грамотности.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этой же моделью могут разрабатываться новые задания: как опирающиеся в основном на содержание какого-то одного предмета, так и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10705" y="1030288"/>
            <a:ext cx="7104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 к этому и другим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заданиям. 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9452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60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2998" y="1502559"/>
            <a:ext cx="731518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 грамотность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способность человека занимать активную гражданскую позицию по вопросам, связанным с развитием естественных наук и применением их достижений, его готовность интересоваться естественнонаучными идеями.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35931" y="42454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856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0" y="1122363"/>
            <a:ext cx="875646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Естественнонаучно грамотный человек стремится участвовать в аргументированном обсуждении проблем, относящихся к естественным наукам и технологиям, что требует от него следующих компетентностей: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научно объяснять явления;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особенности естественнонаучного исследования;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 интерпретировать данные и использовать доказательства для получения выводов.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927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24000" y="1257156"/>
            <a:ext cx="91440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Признаки, характеризующие задания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компетенция, на оценивание которой направлено задание;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естественнонаучного знания, затрагиваемый в задании (т.е. те знания из биологии, физики, химии или физической географии, которые необходимы для выполнения задания);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контекст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(т.е. характеристика жизненной ситуации, использующейся в задании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 уровень (уровень сложности) задания. </a:t>
            </a:r>
          </a:p>
          <a:p>
            <a:r>
              <a:rPr lang="ru-RU" dirty="0"/>
              <a:t> </a:t>
            </a:r>
          </a:p>
          <a:p>
            <a:pPr algn="just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679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541593"/>
              </p:ext>
            </p:extLst>
          </p:nvPr>
        </p:nvGraphicFramePr>
        <p:xfrm>
          <a:off x="901336" y="1122363"/>
          <a:ext cx="10175967" cy="44160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75967">
                  <a:extLst>
                    <a:ext uri="{9D8B030D-6E8A-4147-A177-3AD203B41FA5}">
                      <a16:colId xmlns:a16="http://schemas.microsoft.com/office/drawing/2014/main" val="4108729245"/>
                    </a:ext>
                  </a:extLst>
                </a:gridCol>
              </a:tblGrid>
              <a:tr h="630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Научное объяснение явлений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8983236"/>
                  </a:ext>
                </a:extLst>
              </a:tr>
              <a:tr h="3681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Распознавание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выдвижение и оценка объяснений для природных и техногенных явлений, что включает способности: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Вспомнить и применить соответствующие естественнонаучные знания;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Распознавать, использовать и создавать объяснительные модели и представления;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Сделать и подтвердить соответствующие прогнозы;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Предложить объяснительные гипотезы;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Объяснить потенциальные применения естественнонаучного знания для общества. 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1139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7334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53851"/>
              </p:ext>
            </p:extLst>
          </p:nvPr>
        </p:nvGraphicFramePr>
        <p:xfrm>
          <a:off x="666206" y="1122363"/>
          <a:ext cx="10646228" cy="46268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46228">
                  <a:extLst>
                    <a:ext uri="{9D8B030D-6E8A-4147-A177-3AD203B41FA5}">
                      <a16:colId xmlns:a16="http://schemas.microsoft.com/office/drawing/2014/main" val="2454790961"/>
                    </a:ext>
                  </a:extLst>
                </a:gridCol>
              </a:tblGrid>
              <a:tr h="502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Понимание особенностей естественнонаучного исследования </a:t>
                      </a: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574" marR="54574" marT="0" marB="0"/>
                </a:tc>
                <a:extLst>
                  <a:ext uri="{0D108BD9-81ED-4DB2-BD59-A6C34878D82A}">
                    <a16:rowId xmlns:a16="http://schemas.microsoft.com/office/drawing/2014/main" val="2880836150"/>
                  </a:ext>
                </a:extLst>
              </a:tr>
              <a:tr h="13807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 и оценка научных исследований, предложение научных способов решения вопросов, что включает способности: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Распознавать вопрос, исследуемый в данной естественнонаучной работе;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Различать вопросы, которые возможно естественнонаучно исследовать;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Предложить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научного исследования данного вопроса;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Оценить с научной точки зрения предлагаемые способы изучения данного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вопроса;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Описать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оценить способы, которые используют учёные, чтобы обеспечить надёжность данных и достоверность объяснений. 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574" marR="54574" marT="0" marB="0"/>
                </a:tc>
                <a:extLst>
                  <a:ext uri="{0D108BD9-81ED-4DB2-BD59-A6C34878D82A}">
                    <a16:rowId xmlns:a16="http://schemas.microsoft.com/office/drawing/2014/main" val="875567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214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897355"/>
              </p:ext>
            </p:extLst>
          </p:nvPr>
        </p:nvGraphicFramePr>
        <p:xfrm>
          <a:off x="505098" y="916115"/>
          <a:ext cx="11181804" cy="51876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81804">
                  <a:extLst>
                    <a:ext uri="{9D8B030D-6E8A-4147-A177-3AD203B41FA5}">
                      <a16:colId xmlns:a16="http://schemas.microsoft.com/office/drawing/2014/main" val="3834601260"/>
                    </a:ext>
                  </a:extLst>
                </a:gridCol>
              </a:tblGrid>
              <a:tr h="9344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Интерпретация данных и использование научных доказательств для получения выводов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574" marR="54574" marT="0" marB="0"/>
                </a:tc>
                <a:extLst>
                  <a:ext uri="{0D108BD9-81ED-4DB2-BD59-A6C34878D82A}">
                    <a16:rowId xmlns:a16="http://schemas.microsoft.com/office/drawing/2014/main" val="2058462216"/>
                  </a:ext>
                </a:extLst>
              </a:tr>
              <a:tr h="1534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и оценка научной информации, утверждений и аргументов и получение выводов, что включает способности: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Преобразовать одну форму представления данных в другую;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Анализировать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интерпретировать данные и делать соответствующие выводы;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Распознавать допущения, доказательства и рассуждения в научных текстах;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Отличать аргументы, которые основаны на научных доказательствах, от аргументов, основанных на других соображениях; 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Оценивать научные аргументы и доказательства из различных источников (например, газета, интернет, журналы).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574" marR="54574" marT="0" marB="0"/>
                </a:tc>
                <a:extLst>
                  <a:ext uri="{0D108BD9-81ED-4DB2-BD59-A6C34878D82A}">
                    <a16:rowId xmlns:a16="http://schemas.microsoft.com/office/drawing/2014/main" val="2274917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325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3771" y="1167082"/>
            <a:ext cx="10045338" cy="4107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ТИПЫ НАУЧНОГО ЗНАНИЯ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425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Содержательное знание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знание научного содержания, относящегося к следующим областям: «Физические системы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(физика и химия),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«Живые системы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(биология)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«Науки о Земле и Вселенной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(география, геология, астрономия).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Процедурное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знание разнообразных методов, используемых для получения научного знания, а также стандартных исследовательских процедур. </a:t>
            </a:r>
            <a:endParaRPr lang="ru-RU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361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930" y="1122363"/>
            <a:ext cx="10027921" cy="5427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КОНТЕКСТЫ 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Контекстом можно назвать тематическую область, к которой относится описанная в вопросе (задании) проблемная ситуация. </a:t>
            </a:r>
          </a:p>
          <a:p>
            <a:pPr marL="342900" indent="-342900">
              <a:spcAft>
                <a:spcPts val="235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здоровье; </a:t>
            </a:r>
          </a:p>
          <a:p>
            <a:pPr marL="342900" indent="-342900">
              <a:spcAft>
                <a:spcPts val="235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природные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ресурсы; </a:t>
            </a:r>
          </a:p>
          <a:p>
            <a:pPr marL="342900" indent="-342900">
              <a:spcAft>
                <a:spcPts val="235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окружающая среда; </a:t>
            </a:r>
          </a:p>
          <a:p>
            <a:pPr marL="342900" indent="-342900">
              <a:spcAft>
                <a:spcPts val="235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опасности и риски; 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связь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науки и технологий.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каждая из ситуаций может рассматриваться на одном из трех уровней: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личностном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(связанном с самим учащимся, его семьей, друзьями),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местном/национальном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глобальном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котором рассматриваются явления, происходящие в различных уголках мира). </a:t>
            </a:r>
          </a:p>
          <a:p>
            <a:pPr>
              <a:spcAft>
                <a:spcPts val="0"/>
              </a:spcAft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1426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1040</Words>
  <Application>Microsoft Office PowerPoint</Application>
  <PresentationFormat>Широкоэкранный</PresentationFormat>
  <Paragraphs>188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Антон Байдаков</cp:lastModifiedBy>
  <cp:revision>27</cp:revision>
  <dcterms:created xsi:type="dcterms:W3CDTF">2022-02-08T14:00:05Z</dcterms:created>
  <dcterms:modified xsi:type="dcterms:W3CDTF">2022-02-12T14:58:21Z</dcterms:modified>
</cp:coreProperties>
</file>